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handoutMasterIdLst>
    <p:handoutMasterId r:id="rId6"/>
  </p:handoutMasterIdLst>
  <p:sldIdLst>
    <p:sldId id="267" r:id="rId2"/>
    <p:sldId id="268" r:id="rId3"/>
    <p:sldId id="265" r:id="rId4"/>
    <p:sldId id="264" r:id="rId5"/>
  </p:sldIdLst>
  <p:sldSz cx="10058400" cy="77724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16362"/>
    <a:srgbClr val="E7E8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649"/>
    <p:restoredTop sz="94830"/>
  </p:normalViewPr>
  <p:slideViewPr>
    <p:cSldViewPr snapToGrid="0" snapToObjects="1">
      <p:cViewPr varScale="1">
        <p:scale>
          <a:sx n="71" d="100"/>
          <a:sy n="71" d="100"/>
        </p:scale>
        <p:origin x="18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145" d="100"/>
          <a:sy n="145" d="100"/>
        </p:scale>
        <p:origin x="3304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9C4E6F2-9EA6-B24F-B687-080F9AE4C41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E4E8EE-D009-4E43-8013-C5CDBF4C6E0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4A9100-DAA2-2043-8D80-81A75ADC628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9274F6-A478-6D4A-9906-DFC9EB6C53EB}" type="slidenum">
              <a:rPr lang="en-US" smtClean="0"/>
              <a:t>‹#›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29E4667-E431-0948-8F75-BB08704F94E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66067F-5CD4-4549-9377-7CC5679189EC}" type="datetimeFigureOut">
              <a:rPr lang="en-US" smtClean="0"/>
              <a:t>8/14/2023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057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tails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7D6C231-FE48-624E-B6F8-9FA6BA98E03A}"/>
              </a:ext>
            </a:extLst>
          </p:cNvPr>
          <p:cNvSpPr/>
          <p:nvPr userDrawn="1"/>
        </p:nvSpPr>
        <p:spPr>
          <a:xfrm>
            <a:off x="5029200" y="969666"/>
            <a:ext cx="5029200" cy="5848141"/>
          </a:xfrm>
          <a:prstGeom prst="rect">
            <a:avLst/>
          </a:prstGeom>
          <a:solidFill>
            <a:srgbClr val="E7E8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C5399B7-B1A0-C748-B550-4BBC6AA1B3A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886199"/>
            <a:ext cx="5029200" cy="2932113"/>
          </a:xfrm>
          <a:prstGeom prst="rect">
            <a:avLst/>
          </a:prstGeom>
          <a:solidFill>
            <a:schemeClr val="bg1">
              <a:lumMod val="85000"/>
              <a:alpha val="18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9A141C-0382-A04D-86C3-6F867E1E0AD6}"/>
              </a:ext>
            </a:extLst>
          </p:cNvPr>
          <p:cNvSpPr txBox="1"/>
          <p:nvPr userDrawn="1"/>
        </p:nvSpPr>
        <p:spPr>
          <a:xfrm>
            <a:off x="0" y="1508760"/>
            <a:ext cx="502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spc="150" baseline="0" dirty="0">
                <a:solidFill>
                  <a:srgbClr val="616362"/>
                </a:solidFill>
                <a:latin typeface="Georgia" panose="02040502050405020303" pitchFamily="18" charset="0"/>
              </a:rPr>
              <a:t>FOR MORE INFORMATION, CONTACT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FDC650F6-24B1-AD41-91E2-A3A7C4AE40E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496312" y="2926080"/>
            <a:ext cx="1901952" cy="704088"/>
          </a:xfrm>
          <a:prstGeom prst="rect">
            <a:avLst/>
          </a:prstGeom>
          <a:solidFill>
            <a:schemeClr val="bg1">
              <a:lumMod val="85000"/>
              <a:alpha val="23000"/>
            </a:schemeClr>
          </a:solidFill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r>
              <a:rPr lang="en-US" dirty="0"/>
              <a:t>Logo Here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A23770-5288-FC4F-BD95-6354B805A8B5}"/>
              </a:ext>
            </a:extLst>
          </p:cNvPr>
          <p:cNvSpPr txBox="1"/>
          <p:nvPr userDrawn="1"/>
        </p:nvSpPr>
        <p:spPr>
          <a:xfrm>
            <a:off x="5029200" y="1508760"/>
            <a:ext cx="502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spc="150" baseline="0" dirty="0">
                <a:solidFill>
                  <a:srgbClr val="616362"/>
                </a:solidFill>
                <a:latin typeface="Georgia" panose="02040502050405020303" pitchFamily="18" charset="0"/>
              </a:rPr>
              <a:t>DETAILS</a:t>
            </a:r>
          </a:p>
        </p:txBody>
      </p:sp>
    </p:spTree>
    <p:extLst>
      <p:ext uri="{BB962C8B-B14F-4D97-AF65-F5344CB8AC3E}">
        <p14:creationId xmlns:p14="http://schemas.microsoft.com/office/powerpoint/2010/main" val="5012507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48" userDrawn="1">
          <p15:clr>
            <a:srgbClr val="FBAE40"/>
          </p15:clr>
        </p15:guide>
        <p15:guide id="2" pos="3168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tails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7D6C231-FE48-624E-B6F8-9FA6BA98E03A}"/>
              </a:ext>
            </a:extLst>
          </p:cNvPr>
          <p:cNvSpPr/>
          <p:nvPr userDrawn="1"/>
        </p:nvSpPr>
        <p:spPr>
          <a:xfrm>
            <a:off x="5029200" y="969666"/>
            <a:ext cx="5029200" cy="5848141"/>
          </a:xfrm>
          <a:prstGeom prst="rect">
            <a:avLst/>
          </a:prstGeom>
          <a:solidFill>
            <a:srgbClr val="E7E8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C5399B7-B1A0-C748-B550-4BBC6AA1B3A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886199"/>
            <a:ext cx="5029200" cy="2932113"/>
          </a:xfrm>
          <a:prstGeom prst="rect">
            <a:avLst/>
          </a:prstGeom>
          <a:solidFill>
            <a:schemeClr val="bg1">
              <a:lumMod val="85000"/>
              <a:alpha val="18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9A141C-0382-A04D-86C3-6F867E1E0AD6}"/>
              </a:ext>
            </a:extLst>
          </p:cNvPr>
          <p:cNvSpPr txBox="1"/>
          <p:nvPr userDrawn="1"/>
        </p:nvSpPr>
        <p:spPr>
          <a:xfrm>
            <a:off x="0" y="1508760"/>
            <a:ext cx="502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spc="150" baseline="0" dirty="0">
                <a:solidFill>
                  <a:srgbClr val="616362"/>
                </a:solidFill>
                <a:latin typeface="Georgia" panose="02040502050405020303" pitchFamily="18" charset="0"/>
              </a:rPr>
              <a:t>FOR MORE INFORMATION, CONTACT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A23770-5288-FC4F-BD95-6354B805A8B5}"/>
              </a:ext>
            </a:extLst>
          </p:cNvPr>
          <p:cNvSpPr txBox="1"/>
          <p:nvPr userDrawn="1"/>
        </p:nvSpPr>
        <p:spPr>
          <a:xfrm>
            <a:off x="5029200" y="1508760"/>
            <a:ext cx="502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spc="150" baseline="0" dirty="0">
                <a:solidFill>
                  <a:srgbClr val="616362"/>
                </a:solidFill>
                <a:latin typeface="Georgia" panose="02040502050405020303" pitchFamily="18" charset="0"/>
              </a:rPr>
              <a:t>DETAILS</a:t>
            </a:r>
          </a:p>
        </p:txBody>
      </p:sp>
    </p:spTree>
    <p:extLst>
      <p:ext uri="{BB962C8B-B14F-4D97-AF65-F5344CB8AC3E}">
        <p14:creationId xmlns:p14="http://schemas.microsoft.com/office/powerpoint/2010/main" val="36828848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48">
          <p15:clr>
            <a:srgbClr val="FBAE40"/>
          </p15:clr>
        </p15:guide>
        <p15:guide id="2" pos="316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4CBE1B-2BDA-4741-817A-561B4BB0F7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5072" y="1871663"/>
            <a:ext cx="3065462" cy="1938337"/>
          </a:xfrm>
          <a:prstGeom prst="rect">
            <a:avLst/>
          </a:prstGeom>
          <a:solidFill>
            <a:schemeClr val="bg1">
              <a:lumMod val="85000"/>
              <a:alpha val="28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CFF39FC2-7006-C540-BEF8-CCAABC7AABB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21605" y="1871663"/>
            <a:ext cx="3065462" cy="1938337"/>
          </a:xfrm>
          <a:prstGeom prst="rect">
            <a:avLst/>
          </a:prstGeom>
          <a:solidFill>
            <a:schemeClr val="bg1">
              <a:lumMod val="85000"/>
              <a:alpha val="28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9FDE927C-4DEB-4D4C-8273-F7818947FA9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88138" y="1871663"/>
            <a:ext cx="3065462" cy="1938337"/>
          </a:xfrm>
          <a:prstGeom prst="rect">
            <a:avLst/>
          </a:prstGeom>
          <a:solidFill>
            <a:schemeClr val="bg1">
              <a:lumMod val="85000"/>
              <a:alpha val="28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FEE2F810-8DBB-9542-B827-3EA4DE851F1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5072" y="3903663"/>
            <a:ext cx="3065462" cy="1938337"/>
          </a:xfrm>
          <a:prstGeom prst="rect">
            <a:avLst/>
          </a:prstGeom>
          <a:solidFill>
            <a:schemeClr val="bg1">
              <a:lumMod val="85000"/>
              <a:alpha val="28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9AFA7E3A-4821-AF4C-9B00-8FF2567E87E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521605" y="3903663"/>
            <a:ext cx="3065462" cy="1938337"/>
          </a:xfrm>
          <a:prstGeom prst="rect">
            <a:avLst/>
          </a:prstGeom>
          <a:solidFill>
            <a:schemeClr val="bg1">
              <a:lumMod val="85000"/>
              <a:alpha val="28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904EEF67-583B-7048-8C2D-D18B8687538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88138" y="3903663"/>
            <a:ext cx="3065462" cy="1938337"/>
          </a:xfrm>
          <a:prstGeom prst="rect">
            <a:avLst/>
          </a:prstGeom>
          <a:solidFill>
            <a:schemeClr val="bg1">
              <a:lumMod val="85000"/>
              <a:alpha val="28000"/>
            </a:schemeClr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099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E8D0A5-55C7-0B4C-B553-D6401C943D1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0796" y="1218671"/>
            <a:ext cx="1159404" cy="2121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1" spc="100" baseline="0">
                <a:solidFill>
                  <a:srgbClr val="61636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LABEL HERE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970533E-139A-604A-ABC5-26C5F4EF57E0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40796" y="1549400"/>
            <a:ext cx="9008004" cy="49783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Content here</a:t>
            </a:r>
          </a:p>
        </p:txBody>
      </p:sp>
    </p:spTree>
    <p:extLst>
      <p:ext uri="{BB962C8B-B14F-4D97-AF65-F5344CB8AC3E}">
        <p14:creationId xmlns:p14="http://schemas.microsoft.com/office/powerpoint/2010/main" val="2988904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&amp; 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8732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B6D0CA-33E3-DF4E-B946-8C0FA1CF6F5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811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6" r:id="rId2"/>
    <p:sldLayoutId id="2147483663" r:id="rId3"/>
    <p:sldLayoutId id="2147483664" r:id="rId4"/>
    <p:sldLayoutId id="2147483665" r:id="rId5"/>
  </p:sldLayoutIdLst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4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0" kern="1200">
          <a:solidFill>
            <a:schemeClr val="tx1"/>
          </a:solidFill>
          <a:latin typeface="+mn-lt"/>
          <a:ea typeface="+mn-ea"/>
          <a:cs typeface="+mn-cs"/>
        </a:defRPr>
      </a:lvl1pPr>
      <a:lvl2pPr marL="7543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>
            <a:extLst>
              <a:ext uri="{FF2B5EF4-FFF2-40B4-BE49-F238E27FC236}">
                <a16:creationId xmlns:a16="http://schemas.microsoft.com/office/drawing/2014/main" id="{4777EFBE-25B9-FE4D-8E93-D011D8E37B41}"/>
              </a:ext>
            </a:extLst>
          </p:cNvPr>
          <p:cNvSpPr txBox="1">
            <a:spLocks/>
          </p:cNvSpPr>
          <p:nvPr/>
        </p:nvSpPr>
        <p:spPr>
          <a:xfrm>
            <a:off x="275824" y="201567"/>
            <a:ext cx="3751805" cy="508301"/>
          </a:xfrm>
          <a:prstGeom prst="rect">
            <a:avLst/>
          </a:prstGeom>
        </p:spPr>
        <p:txBody>
          <a:bodyPr/>
          <a:lstStyle>
            <a:lvl1pPr algn="l" defTabSz="10058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 spc="300">
                <a:solidFill>
                  <a:schemeClr val="bg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en-US" dirty="0"/>
              <a:t>FOR LEASE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977257-C532-D041-8B56-7582972AC345}"/>
              </a:ext>
            </a:extLst>
          </p:cNvPr>
          <p:cNvSpPr txBox="1"/>
          <p:nvPr/>
        </p:nvSpPr>
        <p:spPr>
          <a:xfrm>
            <a:off x="431151" y="2245505"/>
            <a:ext cx="189768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b="1" spc="100" dirty="0">
                <a:solidFill>
                  <a:srgbClr val="6163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CHRISTIAN M. MADSEN</a:t>
            </a:r>
          </a:p>
          <a:p>
            <a:endParaRPr lang="en-US" sz="1000" dirty="0">
              <a:solidFill>
                <a:srgbClr val="6163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000" dirty="0">
                <a:solidFill>
                  <a:srgbClr val="6163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Phone: 316-293-3734</a:t>
            </a:r>
          </a:p>
          <a:p>
            <a:r>
              <a:rPr lang="en-US" sz="1000" dirty="0">
                <a:solidFill>
                  <a:srgbClr val="6163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cmadsen@wamllc.com</a:t>
            </a: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C62D67AC-6AE4-4B4A-9556-97A47F5BA1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4355255"/>
              </p:ext>
            </p:extLst>
          </p:nvPr>
        </p:nvGraphicFramePr>
        <p:xfrm>
          <a:off x="5460811" y="2217181"/>
          <a:ext cx="4166438" cy="426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3219">
                  <a:extLst>
                    <a:ext uri="{9D8B030D-6E8A-4147-A177-3AD203B41FA5}">
                      <a16:colId xmlns:a16="http://schemas.microsoft.com/office/drawing/2014/main" val="3404786687"/>
                    </a:ext>
                  </a:extLst>
                </a:gridCol>
                <a:gridCol w="2083219">
                  <a:extLst>
                    <a:ext uri="{9D8B030D-6E8A-4147-A177-3AD203B41FA5}">
                      <a16:colId xmlns:a16="http://schemas.microsoft.com/office/drawing/2014/main" val="601658461"/>
                    </a:ext>
                  </a:extLst>
                </a:gridCol>
              </a:tblGrid>
              <a:tr h="4074160">
                <a:tc>
                  <a:txBody>
                    <a:bodyPr/>
                    <a:lstStyle/>
                    <a:p>
                      <a:pPr marL="0" algn="l" defTabSz="1005840" rtl="0" eaLnBrk="1" latinLnBrk="0" hangingPunct="1"/>
                      <a:r>
                        <a:rPr lang="en-US" sz="1000" b="1" i="0" kern="1000" spc="50" baseline="0" dirty="0">
                          <a:solidFill>
                            <a:srgbClr val="6163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AVAILABLE SPACE</a:t>
                      </a:r>
                    </a:p>
                    <a:p>
                      <a:pPr marL="0" algn="l" defTabSz="1005840" rtl="0" eaLnBrk="1" latinLnBrk="0" hangingPunct="1"/>
                      <a:r>
                        <a:rPr lang="en-US" sz="1000" b="1" i="0" kern="1000" spc="50" baseline="0" dirty="0">
                          <a:solidFill>
                            <a:srgbClr val="6163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February 1, 2024</a:t>
                      </a:r>
                    </a:p>
                    <a:p>
                      <a:pPr marL="0" marR="0" lvl="0" indent="0" algn="l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>
                          <a:solidFill>
                            <a:srgbClr val="61636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20,000 square feet</a:t>
                      </a:r>
                    </a:p>
                    <a:p>
                      <a:pPr marL="0" marR="0" lvl="0" indent="0" algn="l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dirty="0">
                        <a:solidFill>
                          <a:srgbClr val="61636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algn="l" defTabSz="1005840" rtl="0" eaLnBrk="1" latinLnBrk="0" hangingPunct="1"/>
                      <a:r>
                        <a:rPr lang="en-US" sz="1000" b="1" i="0" kern="1000" spc="50" baseline="0" dirty="0">
                          <a:solidFill>
                            <a:srgbClr val="6163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TOTAL BUILDING SIZE</a:t>
                      </a:r>
                    </a:p>
                    <a:p>
                      <a:pPr marL="0" algn="l" defTabSz="1005840" rtl="0" eaLnBrk="1" latinLnBrk="0" hangingPunct="1"/>
                      <a:r>
                        <a:rPr lang="en-US" sz="1000" b="0" i="0" kern="1000" spc="50" baseline="0" dirty="0">
                          <a:solidFill>
                            <a:srgbClr val="6163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60,000 square feet</a:t>
                      </a:r>
                    </a:p>
                    <a:p>
                      <a:pPr marL="0" algn="l" defTabSz="1005840" rtl="0" eaLnBrk="1" latinLnBrk="0" hangingPunct="1"/>
                      <a:endParaRPr lang="en-US" sz="1000" b="1" i="0" kern="1000" spc="50" baseline="0" dirty="0">
                        <a:solidFill>
                          <a:srgbClr val="61636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algn="l" defTabSz="1005840" rtl="0" eaLnBrk="1" latinLnBrk="0" hangingPunct="1"/>
                      <a:r>
                        <a:rPr lang="en-US" sz="1000" b="1" i="0" kern="1000" spc="50" baseline="0" dirty="0">
                          <a:solidFill>
                            <a:srgbClr val="6163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LOT SIZE</a:t>
                      </a:r>
                    </a:p>
                    <a:p>
                      <a:pPr marL="0" marR="0" lvl="0" indent="0" algn="l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>
                          <a:solidFill>
                            <a:srgbClr val="61636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90,000 square feet</a:t>
                      </a:r>
                    </a:p>
                    <a:p>
                      <a:pPr marL="0" marR="0" lvl="0" indent="0" algn="l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dirty="0">
                        <a:solidFill>
                          <a:srgbClr val="61636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000" b="1" i="0" kern="1000" spc="50" baseline="0" dirty="0">
                          <a:solidFill>
                            <a:srgbClr val="6163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ZONING</a:t>
                      </a:r>
                    </a:p>
                    <a:p>
                      <a:pPr marL="0" marR="0" lvl="0" indent="0" algn="l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>
                          <a:solidFill>
                            <a:srgbClr val="61636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Limited Industrial</a:t>
                      </a:r>
                    </a:p>
                    <a:p>
                      <a:pPr marL="0" marR="0" lvl="0" indent="0" algn="l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dirty="0">
                        <a:solidFill>
                          <a:srgbClr val="61636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algn="l" defTabSz="1005840" rtl="0" eaLnBrk="1" latinLnBrk="0" hangingPunct="1"/>
                      <a:r>
                        <a:rPr lang="en-US" sz="1000" b="1" i="0" kern="1000" spc="50" baseline="0" dirty="0">
                          <a:solidFill>
                            <a:srgbClr val="6163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PARKING</a:t>
                      </a:r>
                    </a:p>
                    <a:p>
                      <a:pPr marL="0" marR="0" lvl="0" indent="0" algn="l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>
                          <a:solidFill>
                            <a:srgbClr val="61636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 spaces in east lot across alley with 24 spaces inside a fenced lot</a:t>
                      </a:r>
                    </a:p>
                    <a:p>
                      <a:pPr marL="0" marR="0" lvl="0" indent="0" algn="l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>
                          <a:solidFill>
                            <a:srgbClr val="61636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spaces in front of the offices</a:t>
                      </a:r>
                    </a:p>
                    <a:p>
                      <a:pPr marL="0" marR="0" lvl="0" indent="0" algn="l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dirty="0">
                        <a:solidFill>
                          <a:srgbClr val="61636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algn="l" defTabSz="1005840" rtl="0" eaLnBrk="1" latinLnBrk="0" hangingPunct="1"/>
                      <a:r>
                        <a:rPr lang="en-US" sz="1000" b="1" i="0" kern="1000" spc="50" baseline="0" dirty="0">
                          <a:solidFill>
                            <a:srgbClr val="6163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CEILING HEIGHT</a:t>
                      </a:r>
                    </a:p>
                    <a:p>
                      <a:pPr marL="0" marR="0" lvl="0" indent="0" algn="l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>
                          <a:solidFill>
                            <a:srgbClr val="61636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Approximately</a:t>
                      </a:r>
                      <a:r>
                        <a:rPr lang="en-US" sz="1000" b="0" baseline="0" dirty="0">
                          <a:solidFill>
                            <a:srgbClr val="61636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20’ clear</a:t>
                      </a:r>
                    </a:p>
                    <a:p>
                      <a:pPr marL="0" marR="0" lvl="0" indent="0" algn="l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baseline="0" dirty="0">
                        <a:solidFill>
                          <a:srgbClr val="61636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solidFill>
                            <a:srgbClr val="61636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LIGHTING</a:t>
                      </a:r>
                    </a:p>
                    <a:p>
                      <a:pPr marL="0" marR="0" lvl="0" indent="0" algn="l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>
                          <a:solidFill>
                            <a:srgbClr val="61636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T8</a:t>
                      </a:r>
                      <a:r>
                        <a:rPr lang="en-US" sz="1000" b="0" baseline="0" dirty="0">
                          <a:solidFill>
                            <a:srgbClr val="61636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lighting in offices, T8 lighting in warehouse, and LED lighting around the exterior of the building.</a:t>
                      </a:r>
                    </a:p>
                    <a:p>
                      <a:pPr marL="0" marR="0" lvl="0" indent="0" algn="l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baseline="0" dirty="0">
                        <a:solidFill>
                          <a:srgbClr val="61636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baseline="0" dirty="0">
                        <a:solidFill>
                          <a:srgbClr val="61636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baseline="0" dirty="0">
                          <a:solidFill>
                            <a:srgbClr val="61636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1000" b="0" dirty="0">
                        <a:solidFill>
                          <a:srgbClr val="61636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005840" rtl="0" eaLnBrk="1" latinLnBrk="0" hangingPunct="1"/>
                      <a:r>
                        <a:rPr lang="en-US" sz="1000" b="1" i="0" kern="1000" spc="50" baseline="0" dirty="0">
                          <a:solidFill>
                            <a:srgbClr val="6163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LOCATION</a:t>
                      </a:r>
                    </a:p>
                    <a:p>
                      <a:pPr marL="0" algn="l" defTabSz="1005840" rtl="0" eaLnBrk="1" latinLnBrk="0" hangingPunct="1"/>
                      <a:r>
                        <a:rPr lang="en-US" sz="1000" b="0" i="0" kern="1000" spc="50" baseline="0" dirty="0">
                          <a:solidFill>
                            <a:srgbClr val="6163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Southwest of the intersection of Harry Street and Washington Avenue</a:t>
                      </a:r>
                    </a:p>
                    <a:p>
                      <a:pPr marL="0" algn="l" defTabSz="1005840" rtl="0" eaLnBrk="1" latinLnBrk="0" hangingPunct="1"/>
                      <a:endParaRPr lang="en-US" sz="1000" b="1" i="0" kern="1000" spc="50" baseline="0" dirty="0">
                        <a:solidFill>
                          <a:srgbClr val="61636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algn="l" defTabSz="1005840" rtl="0" eaLnBrk="1" latinLnBrk="0" hangingPunct="1"/>
                      <a:r>
                        <a:rPr lang="en-US" sz="1000" b="1" i="0" kern="1000" spc="50" baseline="0" dirty="0">
                          <a:solidFill>
                            <a:srgbClr val="6163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LEASE RATE</a:t>
                      </a:r>
                    </a:p>
                    <a:p>
                      <a:pPr marL="0" algn="l" defTabSz="1005840" rtl="0" eaLnBrk="1" latinLnBrk="0" hangingPunct="1"/>
                      <a:r>
                        <a:rPr lang="en-US" sz="1000" b="0" dirty="0">
                          <a:solidFill>
                            <a:srgbClr val="61636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$6,600 per month plus $1,356 estimated monthly taxes and insurance</a:t>
                      </a:r>
                    </a:p>
                    <a:p>
                      <a:pPr marL="0" algn="l" defTabSz="1005840" rtl="0" eaLnBrk="1" latinLnBrk="0" hangingPunct="1"/>
                      <a:endParaRPr lang="en-US" sz="1000" b="0" dirty="0">
                        <a:solidFill>
                          <a:srgbClr val="61636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algn="l" defTabSz="1005840" rtl="0" eaLnBrk="1" latinLnBrk="0" hangingPunct="1"/>
                      <a:r>
                        <a:rPr lang="en-US" sz="1000" b="1" i="0" kern="1000" spc="50" baseline="0" dirty="0">
                          <a:solidFill>
                            <a:srgbClr val="6163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ROOF TYPE</a:t>
                      </a:r>
                    </a:p>
                    <a:p>
                      <a:pPr marL="0" marR="0" lvl="0" indent="0" algn="l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>
                          <a:solidFill>
                            <a:srgbClr val="61636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Modified bitumen</a:t>
                      </a:r>
                    </a:p>
                    <a:p>
                      <a:pPr marL="0" marR="0" lvl="0" indent="0" algn="l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dirty="0">
                        <a:solidFill>
                          <a:srgbClr val="61636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algn="l" defTabSz="1005840" rtl="0" eaLnBrk="1" latinLnBrk="0" hangingPunct="1"/>
                      <a:r>
                        <a:rPr lang="en-US" sz="1000" b="1" i="0" kern="1000" spc="50" baseline="0" dirty="0">
                          <a:solidFill>
                            <a:srgbClr val="6163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HEATING &amp; AIR CONDITIONING</a:t>
                      </a:r>
                    </a:p>
                    <a:p>
                      <a:pPr marL="0" marR="0" lvl="0" indent="0" algn="l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>
                          <a:solidFill>
                            <a:srgbClr val="61636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Warehouse – Fully</a:t>
                      </a:r>
                      <a:r>
                        <a:rPr lang="en-US" sz="1000" b="0" baseline="0" dirty="0">
                          <a:solidFill>
                            <a:srgbClr val="61636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heated</a:t>
                      </a:r>
                    </a:p>
                    <a:p>
                      <a:pPr marL="0" marR="0" lvl="0" indent="0" algn="l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baseline="0" dirty="0">
                          <a:solidFill>
                            <a:srgbClr val="61636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Office </a:t>
                      </a:r>
                      <a:r>
                        <a:rPr lang="mr-IN" sz="1000" b="0" baseline="0" dirty="0">
                          <a:solidFill>
                            <a:srgbClr val="61636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</a:t>
                      </a:r>
                      <a:r>
                        <a:rPr lang="en-US" sz="1000" b="0" baseline="0" dirty="0">
                          <a:solidFill>
                            <a:srgbClr val="61636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Split unit heat &amp; AC</a:t>
                      </a:r>
                    </a:p>
                    <a:p>
                      <a:pPr marL="0" marR="0" lvl="0" indent="0" algn="l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dirty="0">
                        <a:solidFill>
                          <a:srgbClr val="61636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algn="l" defTabSz="1005840" rtl="0" eaLnBrk="1" latinLnBrk="0" hangingPunct="1"/>
                      <a:r>
                        <a:rPr lang="en-US" sz="1000" b="1" i="0" kern="1000" spc="50" baseline="0" dirty="0">
                          <a:solidFill>
                            <a:srgbClr val="61636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FLOORS</a:t>
                      </a:r>
                    </a:p>
                    <a:p>
                      <a:pPr marL="0" algn="l" defTabSz="1005840" rtl="0" eaLnBrk="1" latinLnBrk="0" hangingPunct="1"/>
                      <a:r>
                        <a:rPr lang="en-US" sz="1000" b="0" dirty="0">
                          <a:solidFill>
                            <a:srgbClr val="61636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6-inch</a:t>
                      </a:r>
                      <a:r>
                        <a:rPr lang="en-US" sz="1000" b="0" baseline="0" dirty="0">
                          <a:solidFill>
                            <a:srgbClr val="61636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reinforced concrete in warehouse.</a:t>
                      </a:r>
                    </a:p>
                    <a:p>
                      <a:pPr marL="0" algn="l" defTabSz="1005840" rtl="0" eaLnBrk="1" latinLnBrk="0" hangingPunct="1"/>
                      <a:endParaRPr lang="en-US" sz="1000" b="0" baseline="0" dirty="0">
                        <a:solidFill>
                          <a:srgbClr val="61636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algn="l" defTabSz="1005840" rtl="0" eaLnBrk="1" latinLnBrk="0" hangingPunct="1"/>
                      <a:r>
                        <a:rPr lang="en-US" sz="1000" b="1" baseline="0" dirty="0">
                          <a:solidFill>
                            <a:srgbClr val="61636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DOCK DOORS</a:t>
                      </a:r>
                    </a:p>
                    <a:p>
                      <a:pPr marL="0" algn="l" defTabSz="1005840" rtl="0" eaLnBrk="1" latinLnBrk="0" hangingPunct="1"/>
                      <a:r>
                        <a:rPr lang="en-US" sz="1000" b="0" baseline="0" dirty="0">
                          <a:solidFill>
                            <a:srgbClr val="61636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(3) - 9’x10’ dock doors with edge style levelers</a:t>
                      </a:r>
                    </a:p>
                    <a:p>
                      <a:pPr marL="0" algn="l" defTabSz="1005840" rtl="0" eaLnBrk="1" latinLnBrk="0" hangingPunct="1"/>
                      <a:endParaRPr lang="en-US" sz="1000" b="1" baseline="0" dirty="0">
                        <a:solidFill>
                          <a:srgbClr val="61636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algn="l" defTabSz="1005840" rtl="0" eaLnBrk="1" latinLnBrk="0" hangingPunct="1"/>
                      <a:r>
                        <a:rPr lang="en-US" sz="1000" b="1" baseline="0" dirty="0">
                          <a:solidFill>
                            <a:srgbClr val="61636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EXTERIOR DETAILS</a:t>
                      </a:r>
                    </a:p>
                    <a:p>
                      <a:pPr marL="0" algn="l" defTabSz="1005840" rtl="0" eaLnBrk="1" latinLnBrk="0" hangingPunct="1"/>
                      <a:r>
                        <a:rPr lang="en-US" sz="1000" b="0" baseline="0" dirty="0">
                          <a:solidFill>
                            <a:srgbClr val="61636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Prestressed concrete panels for both the walls and the roof deck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1425912"/>
                  </a:ext>
                </a:extLst>
              </a:tr>
            </a:tbl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70558249-6DBA-4939-A65B-FE43089FED11}"/>
              </a:ext>
            </a:extLst>
          </p:cNvPr>
          <p:cNvGrpSpPr/>
          <p:nvPr/>
        </p:nvGrpSpPr>
        <p:grpSpPr>
          <a:xfrm>
            <a:off x="4318000" y="251502"/>
            <a:ext cx="5464576" cy="490949"/>
            <a:chOff x="5181600" y="228278"/>
            <a:chExt cx="4543094" cy="490949"/>
          </a:xfrm>
        </p:grpSpPr>
        <p:sp>
          <p:nvSpPr>
            <p:cNvPr id="7" name="Text Placeholder 2">
              <a:extLst>
                <a:ext uri="{FF2B5EF4-FFF2-40B4-BE49-F238E27FC236}">
                  <a16:creationId xmlns:a16="http://schemas.microsoft.com/office/drawing/2014/main" id="{C11D0B17-C69C-451A-A6E5-F00E7C099D4E}"/>
                </a:ext>
              </a:extLst>
            </p:cNvPr>
            <p:cNvSpPr txBox="1">
              <a:spLocks/>
            </p:cNvSpPr>
            <p:nvPr/>
          </p:nvSpPr>
          <p:spPr>
            <a:xfrm>
              <a:off x="5181600" y="228278"/>
              <a:ext cx="4532225" cy="328869"/>
            </a:xfrm>
            <a:prstGeom prst="rect">
              <a:avLst/>
            </a:prstGeom>
          </p:spPr>
          <p:txBody>
            <a:bodyPr/>
            <a:lstStyle>
              <a:lvl1pPr marL="0" indent="0" algn="l" defTabSz="1005840" rtl="0" eaLnBrk="1" latinLnBrk="0" hangingPunct="1">
                <a:lnSpc>
                  <a:spcPct val="90000"/>
                </a:lnSpc>
                <a:spcBef>
                  <a:spcPts val="1100"/>
                </a:spcBef>
                <a:buFont typeface="Arial" panose="020B0604020202020204" pitchFamily="34" charset="0"/>
                <a:buNone/>
                <a:defRPr sz="3080" b="0" i="0" kern="1200">
                  <a:solidFill>
                    <a:srgbClr val="616362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1pPr>
              <a:lvl2pPr marL="754380" indent="-251460" algn="l" defTabSz="1005840" rtl="0" eaLnBrk="1" latinLnBrk="0" hangingPunct="1">
                <a:lnSpc>
                  <a:spcPct val="90000"/>
                </a:lnSpc>
                <a:spcBef>
                  <a:spcPts val="550"/>
                </a:spcBef>
                <a:buFont typeface="Arial" panose="020B0604020202020204" pitchFamily="34" charset="0"/>
                <a:buChar char="•"/>
                <a:defRPr sz="26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7300" indent="-251460" algn="l" defTabSz="1005840" rtl="0" eaLnBrk="1" latinLnBrk="0" hangingPunct="1">
                <a:lnSpc>
                  <a:spcPct val="90000"/>
                </a:lnSpc>
                <a:spcBef>
                  <a:spcPts val="55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0220" indent="-251460" algn="l" defTabSz="1005840" rtl="0" eaLnBrk="1" latinLnBrk="0" hangingPunct="1">
                <a:lnSpc>
                  <a:spcPct val="90000"/>
                </a:lnSpc>
                <a:spcBef>
                  <a:spcPts val="550"/>
                </a:spcBef>
                <a:buFont typeface="Arial" panose="020B0604020202020204" pitchFamily="34" charset="0"/>
                <a:buChar char="•"/>
                <a:defRPr sz="19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3140" indent="-251460" algn="l" defTabSz="1005840" rtl="0" eaLnBrk="1" latinLnBrk="0" hangingPunct="1">
                <a:lnSpc>
                  <a:spcPct val="90000"/>
                </a:lnSpc>
                <a:spcBef>
                  <a:spcPts val="550"/>
                </a:spcBef>
                <a:buFont typeface="Arial" panose="020B0604020202020204" pitchFamily="34" charset="0"/>
                <a:buChar char="•"/>
                <a:defRPr sz="19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66060" indent="-251460" algn="l" defTabSz="1005840" rtl="0" eaLnBrk="1" latinLnBrk="0" hangingPunct="1">
                <a:lnSpc>
                  <a:spcPct val="90000"/>
                </a:lnSpc>
                <a:spcBef>
                  <a:spcPts val="550"/>
                </a:spcBef>
                <a:buFont typeface="Arial" panose="020B0604020202020204" pitchFamily="34" charset="0"/>
                <a:buChar char="•"/>
                <a:defRPr sz="19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68980" indent="-251460" algn="l" defTabSz="1005840" rtl="0" eaLnBrk="1" latinLnBrk="0" hangingPunct="1">
                <a:lnSpc>
                  <a:spcPct val="90000"/>
                </a:lnSpc>
                <a:spcBef>
                  <a:spcPts val="550"/>
                </a:spcBef>
                <a:buFont typeface="Arial" panose="020B0604020202020204" pitchFamily="34" charset="0"/>
                <a:buChar char="•"/>
                <a:defRPr sz="19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1900" indent="-251460" algn="l" defTabSz="1005840" rtl="0" eaLnBrk="1" latinLnBrk="0" hangingPunct="1">
                <a:lnSpc>
                  <a:spcPct val="90000"/>
                </a:lnSpc>
                <a:spcBef>
                  <a:spcPts val="550"/>
                </a:spcBef>
                <a:buFont typeface="Arial" panose="020B0604020202020204" pitchFamily="34" charset="0"/>
                <a:buChar char="•"/>
                <a:defRPr sz="19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74820" indent="-251460" algn="l" defTabSz="1005840" rtl="0" eaLnBrk="1" latinLnBrk="0" hangingPunct="1">
                <a:lnSpc>
                  <a:spcPct val="90000"/>
                </a:lnSpc>
                <a:spcBef>
                  <a:spcPts val="550"/>
                </a:spcBef>
                <a:buFont typeface="Arial" panose="020B0604020202020204" pitchFamily="34" charset="0"/>
                <a:buChar char="•"/>
                <a:defRPr sz="19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1700" spc="50" dirty="0"/>
                <a:t>816 E. Funston Street, Suite 3 | Wichita, KS 67211</a:t>
              </a:r>
            </a:p>
          </p:txBody>
        </p:sp>
        <p:sp>
          <p:nvSpPr>
            <p:cNvPr id="8" name="Text Placeholder 3">
              <a:extLst>
                <a:ext uri="{FF2B5EF4-FFF2-40B4-BE49-F238E27FC236}">
                  <a16:creationId xmlns:a16="http://schemas.microsoft.com/office/drawing/2014/main" id="{D50B14F6-65B0-4EBB-9EB4-1CC019743EA3}"/>
                </a:ext>
              </a:extLst>
            </p:cNvPr>
            <p:cNvSpPr txBox="1">
              <a:spLocks/>
            </p:cNvSpPr>
            <p:nvPr/>
          </p:nvSpPr>
          <p:spPr>
            <a:xfrm>
              <a:off x="6781916" y="496977"/>
              <a:ext cx="2942778" cy="222250"/>
            </a:xfrm>
            <a:prstGeom prst="rect">
              <a:avLst/>
            </a:prstGeom>
          </p:spPr>
          <p:txBody>
            <a:bodyPr/>
            <a:lstStyle>
              <a:lvl1pPr marL="0" indent="0" algn="l" defTabSz="1005840" rtl="0" eaLnBrk="1" latinLnBrk="0" hangingPunct="1">
                <a:lnSpc>
                  <a:spcPct val="90000"/>
                </a:lnSpc>
                <a:spcBef>
                  <a:spcPts val="1100"/>
                </a:spcBef>
                <a:buFont typeface="Arial" panose="020B0604020202020204" pitchFamily="34" charset="0"/>
                <a:buNone/>
                <a:defRPr sz="1200" kern="1200">
                  <a:solidFill>
                    <a:srgbClr val="61636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754380" indent="-251460" algn="l" defTabSz="1005840" rtl="0" eaLnBrk="1" latinLnBrk="0" hangingPunct="1">
                <a:lnSpc>
                  <a:spcPct val="90000"/>
                </a:lnSpc>
                <a:spcBef>
                  <a:spcPts val="550"/>
                </a:spcBef>
                <a:buFont typeface="Arial" panose="020B0604020202020204" pitchFamily="34" charset="0"/>
                <a:buChar char="•"/>
                <a:defRPr sz="26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7300" indent="-251460" algn="l" defTabSz="1005840" rtl="0" eaLnBrk="1" latinLnBrk="0" hangingPunct="1">
                <a:lnSpc>
                  <a:spcPct val="90000"/>
                </a:lnSpc>
                <a:spcBef>
                  <a:spcPts val="55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0220" indent="-251460" algn="l" defTabSz="1005840" rtl="0" eaLnBrk="1" latinLnBrk="0" hangingPunct="1">
                <a:lnSpc>
                  <a:spcPct val="90000"/>
                </a:lnSpc>
                <a:spcBef>
                  <a:spcPts val="550"/>
                </a:spcBef>
                <a:buFont typeface="Arial" panose="020B0604020202020204" pitchFamily="34" charset="0"/>
                <a:buChar char="•"/>
                <a:defRPr sz="19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3140" indent="-251460" algn="l" defTabSz="1005840" rtl="0" eaLnBrk="1" latinLnBrk="0" hangingPunct="1">
                <a:lnSpc>
                  <a:spcPct val="90000"/>
                </a:lnSpc>
                <a:spcBef>
                  <a:spcPts val="550"/>
                </a:spcBef>
                <a:buFont typeface="Arial" panose="020B0604020202020204" pitchFamily="34" charset="0"/>
                <a:buChar char="•"/>
                <a:defRPr sz="19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66060" indent="-251460" algn="l" defTabSz="1005840" rtl="0" eaLnBrk="1" latinLnBrk="0" hangingPunct="1">
                <a:lnSpc>
                  <a:spcPct val="90000"/>
                </a:lnSpc>
                <a:spcBef>
                  <a:spcPts val="550"/>
                </a:spcBef>
                <a:buFont typeface="Arial" panose="020B0604020202020204" pitchFamily="34" charset="0"/>
                <a:buChar char="•"/>
                <a:defRPr sz="19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68980" indent="-251460" algn="l" defTabSz="1005840" rtl="0" eaLnBrk="1" latinLnBrk="0" hangingPunct="1">
                <a:lnSpc>
                  <a:spcPct val="90000"/>
                </a:lnSpc>
                <a:spcBef>
                  <a:spcPts val="550"/>
                </a:spcBef>
                <a:buFont typeface="Arial" panose="020B0604020202020204" pitchFamily="34" charset="0"/>
                <a:buChar char="•"/>
                <a:defRPr sz="19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1900" indent="-251460" algn="l" defTabSz="1005840" rtl="0" eaLnBrk="1" latinLnBrk="0" hangingPunct="1">
                <a:lnSpc>
                  <a:spcPct val="90000"/>
                </a:lnSpc>
                <a:spcBef>
                  <a:spcPts val="550"/>
                </a:spcBef>
                <a:buFont typeface="Arial" panose="020B0604020202020204" pitchFamily="34" charset="0"/>
                <a:buChar char="•"/>
                <a:defRPr sz="19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74820" indent="-251460" algn="l" defTabSz="1005840" rtl="0" eaLnBrk="1" latinLnBrk="0" hangingPunct="1">
                <a:lnSpc>
                  <a:spcPct val="90000"/>
                </a:lnSpc>
                <a:spcBef>
                  <a:spcPts val="550"/>
                </a:spcBef>
                <a:buFont typeface="Arial" panose="020B0604020202020204" pitchFamily="34" charset="0"/>
                <a:buChar char="•"/>
                <a:defRPr sz="19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dirty="0"/>
                <a:t>Warehouse or Distribution Facility</a:t>
              </a:r>
            </a:p>
          </p:txBody>
        </p:sp>
      </p:grpSp>
      <p:pic>
        <p:nvPicPr>
          <p:cNvPr id="5" name="Picture 4" descr="A building with ramp leading to the entrance&#10;&#10;Description automatically generated">
            <a:extLst>
              <a:ext uri="{FF2B5EF4-FFF2-40B4-BE49-F238E27FC236}">
                <a16:creationId xmlns:a16="http://schemas.microsoft.com/office/drawing/2014/main" id="{43674971-52B8-24D5-E27D-8F835A3EF5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133164"/>
            <a:ext cx="5029200" cy="252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1246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 descr="A kitchen with wooden cabinets&#10;&#10;Description automatically generated">
            <a:extLst>
              <a:ext uri="{FF2B5EF4-FFF2-40B4-BE49-F238E27FC236}">
                <a16:creationId xmlns:a16="http://schemas.microsoft.com/office/drawing/2014/main" id="{AFED1FB0-38A2-428B-B716-3B41446190B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t="2576" b="2576"/>
          <a:stretch>
            <a:fillRect/>
          </a:stretch>
        </p:blipFill>
        <p:spPr/>
      </p:pic>
      <p:pic>
        <p:nvPicPr>
          <p:cNvPr id="21" name="Picture Placeholder 20" descr="A picture containing text&#10;&#10;Description automatically generated">
            <a:extLst>
              <a:ext uri="{FF2B5EF4-FFF2-40B4-BE49-F238E27FC236}">
                <a16:creationId xmlns:a16="http://schemas.microsoft.com/office/drawing/2014/main" id="{FE61354A-1574-40C7-932C-85389FE65DA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t="2576" b="2576"/>
          <a:stretch>
            <a:fillRect/>
          </a:stretch>
        </p:blipFill>
        <p:spPr/>
      </p:pic>
      <p:pic>
        <p:nvPicPr>
          <p:cNvPr id="23" name="Picture Placeholder 22" descr="A picture containing ceiling, indoor, empty, floor&#10;&#10;Description automatically generated">
            <a:extLst>
              <a:ext uri="{FF2B5EF4-FFF2-40B4-BE49-F238E27FC236}">
                <a16:creationId xmlns:a16="http://schemas.microsoft.com/office/drawing/2014/main" id="{2516A884-5B69-42F6-8B6D-6B40C98502D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t="2576" b="2576"/>
          <a:stretch>
            <a:fillRect/>
          </a:stretch>
        </p:blipFill>
        <p:spPr/>
      </p:pic>
      <p:pic>
        <p:nvPicPr>
          <p:cNvPr id="25" name="Picture Placeholder 24" descr="A fenced off area with trees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73E488B1-CCC5-44B8-8173-ACA1F23391D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/>
          <a:srcRect t="2576" b="2576"/>
          <a:stretch>
            <a:fillRect/>
          </a:stretch>
        </p:blipFill>
        <p:spPr/>
      </p:pic>
      <p:pic>
        <p:nvPicPr>
          <p:cNvPr id="27" name="Picture Placeholder 26" descr="A picture containing ceiling, indoor, floor, yellow&#10;&#10;Description automatically generated">
            <a:extLst>
              <a:ext uri="{FF2B5EF4-FFF2-40B4-BE49-F238E27FC236}">
                <a16:creationId xmlns:a16="http://schemas.microsoft.com/office/drawing/2014/main" id="{A5346EC7-CED0-4836-89C8-923851C5842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6"/>
          <a:srcRect t="2576" b="2576"/>
          <a:stretch>
            <a:fillRect/>
          </a:stretch>
        </p:blipFill>
        <p:spPr/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21E25BB-CB94-4C4A-972D-6A5ED9C88A79}"/>
              </a:ext>
            </a:extLst>
          </p:cNvPr>
          <p:cNvGrpSpPr/>
          <p:nvPr/>
        </p:nvGrpSpPr>
        <p:grpSpPr>
          <a:xfrm>
            <a:off x="4318000" y="251502"/>
            <a:ext cx="5464576" cy="490949"/>
            <a:chOff x="5181600" y="228278"/>
            <a:chExt cx="4543094" cy="490949"/>
          </a:xfrm>
        </p:grpSpPr>
        <p:sp>
          <p:nvSpPr>
            <p:cNvPr id="9" name="Text Placeholder 2">
              <a:extLst>
                <a:ext uri="{FF2B5EF4-FFF2-40B4-BE49-F238E27FC236}">
                  <a16:creationId xmlns:a16="http://schemas.microsoft.com/office/drawing/2014/main" id="{1F268988-4DEF-43FD-9202-374CA07D0704}"/>
                </a:ext>
              </a:extLst>
            </p:cNvPr>
            <p:cNvSpPr txBox="1">
              <a:spLocks/>
            </p:cNvSpPr>
            <p:nvPr/>
          </p:nvSpPr>
          <p:spPr>
            <a:xfrm>
              <a:off x="5181600" y="228278"/>
              <a:ext cx="4532225" cy="328869"/>
            </a:xfrm>
            <a:prstGeom prst="rect">
              <a:avLst/>
            </a:prstGeom>
          </p:spPr>
          <p:txBody>
            <a:bodyPr/>
            <a:lstStyle>
              <a:lvl1pPr marL="0" indent="0" algn="l" defTabSz="1005840" rtl="0" eaLnBrk="1" latinLnBrk="0" hangingPunct="1">
                <a:lnSpc>
                  <a:spcPct val="90000"/>
                </a:lnSpc>
                <a:spcBef>
                  <a:spcPts val="1100"/>
                </a:spcBef>
                <a:buFont typeface="Arial" panose="020B0604020202020204" pitchFamily="34" charset="0"/>
                <a:buNone/>
                <a:defRPr sz="3080" b="0" i="0" kern="1200">
                  <a:solidFill>
                    <a:srgbClr val="616362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1pPr>
              <a:lvl2pPr marL="754380" indent="-251460" algn="l" defTabSz="1005840" rtl="0" eaLnBrk="1" latinLnBrk="0" hangingPunct="1">
                <a:lnSpc>
                  <a:spcPct val="90000"/>
                </a:lnSpc>
                <a:spcBef>
                  <a:spcPts val="550"/>
                </a:spcBef>
                <a:buFont typeface="Arial" panose="020B0604020202020204" pitchFamily="34" charset="0"/>
                <a:buChar char="•"/>
                <a:defRPr sz="26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7300" indent="-251460" algn="l" defTabSz="1005840" rtl="0" eaLnBrk="1" latinLnBrk="0" hangingPunct="1">
                <a:lnSpc>
                  <a:spcPct val="90000"/>
                </a:lnSpc>
                <a:spcBef>
                  <a:spcPts val="55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0220" indent="-251460" algn="l" defTabSz="1005840" rtl="0" eaLnBrk="1" latinLnBrk="0" hangingPunct="1">
                <a:lnSpc>
                  <a:spcPct val="90000"/>
                </a:lnSpc>
                <a:spcBef>
                  <a:spcPts val="550"/>
                </a:spcBef>
                <a:buFont typeface="Arial" panose="020B0604020202020204" pitchFamily="34" charset="0"/>
                <a:buChar char="•"/>
                <a:defRPr sz="19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3140" indent="-251460" algn="l" defTabSz="1005840" rtl="0" eaLnBrk="1" latinLnBrk="0" hangingPunct="1">
                <a:lnSpc>
                  <a:spcPct val="90000"/>
                </a:lnSpc>
                <a:spcBef>
                  <a:spcPts val="550"/>
                </a:spcBef>
                <a:buFont typeface="Arial" panose="020B0604020202020204" pitchFamily="34" charset="0"/>
                <a:buChar char="•"/>
                <a:defRPr sz="19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66060" indent="-251460" algn="l" defTabSz="1005840" rtl="0" eaLnBrk="1" latinLnBrk="0" hangingPunct="1">
                <a:lnSpc>
                  <a:spcPct val="90000"/>
                </a:lnSpc>
                <a:spcBef>
                  <a:spcPts val="550"/>
                </a:spcBef>
                <a:buFont typeface="Arial" panose="020B0604020202020204" pitchFamily="34" charset="0"/>
                <a:buChar char="•"/>
                <a:defRPr sz="19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68980" indent="-251460" algn="l" defTabSz="1005840" rtl="0" eaLnBrk="1" latinLnBrk="0" hangingPunct="1">
                <a:lnSpc>
                  <a:spcPct val="90000"/>
                </a:lnSpc>
                <a:spcBef>
                  <a:spcPts val="550"/>
                </a:spcBef>
                <a:buFont typeface="Arial" panose="020B0604020202020204" pitchFamily="34" charset="0"/>
                <a:buChar char="•"/>
                <a:defRPr sz="19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1900" indent="-251460" algn="l" defTabSz="1005840" rtl="0" eaLnBrk="1" latinLnBrk="0" hangingPunct="1">
                <a:lnSpc>
                  <a:spcPct val="90000"/>
                </a:lnSpc>
                <a:spcBef>
                  <a:spcPts val="550"/>
                </a:spcBef>
                <a:buFont typeface="Arial" panose="020B0604020202020204" pitchFamily="34" charset="0"/>
                <a:buChar char="•"/>
                <a:defRPr sz="19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74820" indent="-251460" algn="l" defTabSz="1005840" rtl="0" eaLnBrk="1" latinLnBrk="0" hangingPunct="1">
                <a:lnSpc>
                  <a:spcPct val="90000"/>
                </a:lnSpc>
                <a:spcBef>
                  <a:spcPts val="550"/>
                </a:spcBef>
                <a:buFont typeface="Arial" panose="020B0604020202020204" pitchFamily="34" charset="0"/>
                <a:buChar char="•"/>
                <a:defRPr sz="19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1700" spc="50" dirty="0"/>
                <a:t>816 E. Funston Street, Suite 3 | Wichita, KS 67211</a:t>
              </a:r>
            </a:p>
          </p:txBody>
        </p:sp>
        <p:sp>
          <p:nvSpPr>
            <p:cNvPr id="10" name="Text Placeholder 3">
              <a:extLst>
                <a:ext uri="{FF2B5EF4-FFF2-40B4-BE49-F238E27FC236}">
                  <a16:creationId xmlns:a16="http://schemas.microsoft.com/office/drawing/2014/main" id="{34D37FB7-1614-423E-8DE1-56A09419CC32}"/>
                </a:ext>
              </a:extLst>
            </p:cNvPr>
            <p:cNvSpPr txBox="1">
              <a:spLocks/>
            </p:cNvSpPr>
            <p:nvPr/>
          </p:nvSpPr>
          <p:spPr>
            <a:xfrm>
              <a:off x="6781916" y="496977"/>
              <a:ext cx="2942778" cy="222250"/>
            </a:xfrm>
            <a:prstGeom prst="rect">
              <a:avLst/>
            </a:prstGeom>
          </p:spPr>
          <p:txBody>
            <a:bodyPr/>
            <a:lstStyle>
              <a:lvl1pPr marL="0" indent="0" algn="l" defTabSz="1005840" rtl="0" eaLnBrk="1" latinLnBrk="0" hangingPunct="1">
                <a:lnSpc>
                  <a:spcPct val="90000"/>
                </a:lnSpc>
                <a:spcBef>
                  <a:spcPts val="1100"/>
                </a:spcBef>
                <a:buFont typeface="Arial" panose="020B0604020202020204" pitchFamily="34" charset="0"/>
                <a:buNone/>
                <a:defRPr sz="1200" kern="1200">
                  <a:solidFill>
                    <a:srgbClr val="61636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754380" indent="-251460" algn="l" defTabSz="1005840" rtl="0" eaLnBrk="1" latinLnBrk="0" hangingPunct="1">
                <a:lnSpc>
                  <a:spcPct val="90000"/>
                </a:lnSpc>
                <a:spcBef>
                  <a:spcPts val="550"/>
                </a:spcBef>
                <a:buFont typeface="Arial" panose="020B0604020202020204" pitchFamily="34" charset="0"/>
                <a:buChar char="•"/>
                <a:defRPr sz="26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7300" indent="-251460" algn="l" defTabSz="1005840" rtl="0" eaLnBrk="1" latinLnBrk="0" hangingPunct="1">
                <a:lnSpc>
                  <a:spcPct val="90000"/>
                </a:lnSpc>
                <a:spcBef>
                  <a:spcPts val="55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0220" indent="-251460" algn="l" defTabSz="1005840" rtl="0" eaLnBrk="1" latinLnBrk="0" hangingPunct="1">
                <a:lnSpc>
                  <a:spcPct val="90000"/>
                </a:lnSpc>
                <a:spcBef>
                  <a:spcPts val="550"/>
                </a:spcBef>
                <a:buFont typeface="Arial" panose="020B0604020202020204" pitchFamily="34" charset="0"/>
                <a:buChar char="•"/>
                <a:defRPr sz="19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3140" indent="-251460" algn="l" defTabSz="1005840" rtl="0" eaLnBrk="1" latinLnBrk="0" hangingPunct="1">
                <a:lnSpc>
                  <a:spcPct val="90000"/>
                </a:lnSpc>
                <a:spcBef>
                  <a:spcPts val="550"/>
                </a:spcBef>
                <a:buFont typeface="Arial" panose="020B0604020202020204" pitchFamily="34" charset="0"/>
                <a:buChar char="•"/>
                <a:defRPr sz="19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66060" indent="-251460" algn="l" defTabSz="1005840" rtl="0" eaLnBrk="1" latinLnBrk="0" hangingPunct="1">
                <a:lnSpc>
                  <a:spcPct val="90000"/>
                </a:lnSpc>
                <a:spcBef>
                  <a:spcPts val="550"/>
                </a:spcBef>
                <a:buFont typeface="Arial" panose="020B0604020202020204" pitchFamily="34" charset="0"/>
                <a:buChar char="•"/>
                <a:defRPr sz="19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68980" indent="-251460" algn="l" defTabSz="1005840" rtl="0" eaLnBrk="1" latinLnBrk="0" hangingPunct="1">
                <a:lnSpc>
                  <a:spcPct val="90000"/>
                </a:lnSpc>
                <a:spcBef>
                  <a:spcPts val="550"/>
                </a:spcBef>
                <a:buFont typeface="Arial" panose="020B0604020202020204" pitchFamily="34" charset="0"/>
                <a:buChar char="•"/>
                <a:defRPr sz="19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1900" indent="-251460" algn="l" defTabSz="1005840" rtl="0" eaLnBrk="1" latinLnBrk="0" hangingPunct="1">
                <a:lnSpc>
                  <a:spcPct val="90000"/>
                </a:lnSpc>
                <a:spcBef>
                  <a:spcPts val="550"/>
                </a:spcBef>
                <a:buFont typeface="Arial" panose="020B0604020202020204" pitchFamily="34" charset="0"/>
                <a:buChar char="•"/>
                <a:defRPr sz="19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74820" indent="-251460" algn="l" defTabSz="1005840" rtl="0" eaLnBrk="1" latinLnBrk="0" hangingPunct="1">
                <a:lnSpc>
                  <a:spcPct val="90000"/>
                </a:lnSpc>
                <a:spcBef>
                  <a:spcPts val="550"/>
                </a:spcBef>
                <a:buFont typeface="Arial" panose="020B0604020202020204" pitchFamily="34" charset="0"/>
                <a:buChar char="•"/>
                <a:defRPr sz="19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dirty="0"/>
                <a:t>Warehouse or Distribution Facility</a:t>
              </a:r>
            </a:p>
          </p:txBody>
        </p:sp>
      </p:grpSp>
      <p:sp>
        <p:nvSpPr>
          <p:cNvPr id="11" name="Title 6">
            <a:extLst>
              <a:ext uri="{FF2B5EF4-FFF2-40B4-BE49-F238E27FC236}">
                <a16:creationId xmlns:a16="http://schemas.microsoft.com/office/drawing/2014/main" id="{6526C522-77F2-4B4B-BE0E-4BB34DBD97C1}"/>
              </a:ext>
            </a:extLst>
          </p:cNvPr>
          <p:cNvSpPr txBox="1">
            <a:spLocks/>
          </p:cNvSpPr>
          <p:nvPr/>
        </p:nvSpPr>
        <p:spPr>
          <a:xfrm>
            <a:off x="275824" y="201567"/>
            <a:ext cx="3751805" cy="508301"/>
          </a:xfrm>
          <a:prstGeom prst="rect">
            <a:avLst/>
          </a:prstGeom>
        </p:spPr>
        <p:txBody>
          <a:bodyPr/>
          <a:lstStyle>
            <a:lvl1pPr algn="l" defTabSz="10058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 spc="300">
                <a:solidFill>
                  <a:schemeClr val="bg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en-US" dirty="0"/>
              <a:t>FOR LEASE</a:t>
            </a:r>
          </a:p>
        </p:txBody>
      </p:sp>
      <p:pic>
        <p:nvPicPr>
          <p:cNvPr id="35" name="Picture Placeholder 34" descr="A picture containing wall, indoor, ceiling, floor&#10;&#10;Description automatically generated">
            <a:extLst>
              <a:ext uri="{FF2B5EF4-FFF2-40B4-BE49-F238E27FC236}">
                <a16:creationId xmlns:a16="http://schemas.microsoft.com/office/drawing/2014/main" id="{0A8D7165-12B4-42F5-A3C9-679A14D172B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7"/>
          <a:srcRect t="2576" b="257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269134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58B7F2-E997-4E12-8A11-A4BE5B67E75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FLOOR PLAN</a:t>
            </a: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DE2C72E8-6F54-1D4D-8FFD-3955896CA5EF}"/>
              </a:ext>
            </a:extLst>
          </p:cNvPr>
          <p:cNvSpPr txBox="1">
            <a:spLocks/>
          </p:cNvSpPr>
          <p:nvPr/>
        </p:nvSpPr>
        <p:spPr>
          <a:xfrm>
            <a:off x="275824" y="201567"/>
            <a:ext cx="3751805" cy="508301"/>
          </a:xfrm>
          <a:prstGeom prst="rect">
            <a:avLst/>
          </a:prstGeom>
        </p:spPr>
        <p:txBody>
          <a:bodyPr/>
          <a:lstStyle>
            <a:lvl1pPr algn="l" defTabSz="10058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 spc="300">
                <a:solidFill>
                  <a:schemeClr val="bg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en-US" dirty="0"/>
              <a:t>FOR LEASE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DF0A790-898B-4BBC-8497-E78DE8DC36BF}"/>
              </a:ext>
            </a:extLst>
          </p:cNvPr>
          <p:cNvGrpSpPr/>
          <p:nvPr/>
        </p:nvGrpSpPr>
        <p:grpSpPr>
          <a:xfrm>
            <a:off x="4495800" y="251502"/>
            <a:ext cx="5286776" cy="490949"/>
            <a:chOff x="5181600" y="228278"/>
            <a:chExt cx="4543094" cy="490949"/>
          </a:xfrm>
        </p:grpSpPr>
        <p:sp>
          <p:nvSpPr>
            <p:cNvPr id="6" name="Text Placeholder 2">
              <a:extLst>
                <a:ext uri="{FF2B5EF4-FFF2-40B4-BE49-F238E27FC236}">
                  <a16:creationId xmlns:a16="http://schemas.microsoft.com/office/drawing/2014/main" id="{AE20E355-35DE-4189-8F21-033DB50E05FE}"/>
                </a:ext>
              </a:extLst>
            </p:cNvPr>
            <p:cNvSpPr txBox="1">
              <a:spLocks/>
            </p:cNvSpPr>
            <p:nvPr/>
          </p:nvSpPr>
          <p:spPr>
            <a:xfrm>
              <a:off x="5181600" y="228278"/>
              <a:ext cx="4532225" cy="328869"/>
            </a:xfrm>
            <a:prstGeom prst="rect">
              <a:avLst/>
            </a:prstGeom>
          </p:spPr>
          <p:txBody>
            <a:bodyPr/>
            <a:lstStyle>
              <a:lvl1pPr marL="0" indent="0" algn="l" defTabSz="1005840" rtl="0" eaLnBrk="1" latinLnBrk="0" hangingPunct="1">
                <a:lnSpc>
                  <a:spcPct val="90000"/>
                </a:lnSpc>
                <a:spcBef>
                  <a:spcPts val="1100"/>
                </a:spcBef>
                <a:buFont typeface="Arial" panose="020B0604020202020204" pitchFamily="34" charset="0"/>
                <a:buNone/>
                <a:defRPr sz="3080" b="0" i="0" kern="1200">
                  <a:solidFill>
                    <a:srgbClr val="616362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1pPr>
              <a:lvl2pPr marL="754380" indent="-251460" algn="l" defTabSz="1005840" rtl="0" eaLnBrk="1" latinLnBrk="0" hangingPunct="1">
                <a:lnSpc>
                  <a:spcPct val="90000"/>
                </a:lnSpc>
                <a:spcBef>
                  <a:spcPts val="550"/>
                </a:spcBef>
                <a:buFont typeface="Arial" panose="020B0604020202020204" pitchFamily="34" charset="0"/>
                <a:buChar char="•"/>
                <a:defRPr sz="26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7300" indent="-251460" algn="l" defTabSz="1005840" rtl="0" eaLnBrk="1" latinLnBrk="0" hangingPunct="1">
                <a:lnSpc>
                  <a:spcPct val="90000"/>
                </a:lnSpc>
                <a:spcBef>
                  <a:spcPts val="55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0220" indent="-251460" algn="l" defTabSz="1005840" rtl="0" eaLnBrk="1" latinLnBrk="0" hangingPunct="1">
                <a:lnSpc>
                  <a:spcPct val="90000"/>
                </a:lnSpc>
                <a:spcBef>
                  <a:spcPts val="550"/>
                </a:spcBef>
                <a:buFont typeface="Arial" panose="020B0604020202020204" pitchFamily="34" charset="0"/>
                <a:buChar char="•"/>
                <a:defRPr sz="19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3140" indent="-251460" algn="l" defTabSz="1005840" rtl="0" eaLnBrk="1" latinLnBrk="0" hangingPunct="1">
                <a:lnSpc>
                  <a:spcPct val="90000"/>
                </a:lnSpc>
                <a:spcBef>
                  <a:spcPts val="550"/>
                </a:spcBef>
                <a:buFont typeface="Arial" panose="020B0604020202020204" pitchFamily="34" charset="0"/>
                <a:buChar char="•"/>
                <a:defRPr sz="19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66060" indent="-251460" algn="l" defTabSz="1005840" rtl="0" eaLnBrk="1" latinLnBrk="0" hangingPunct="1">
                <a:lnSpc>
                  <a:spcPct val="90000"/>
                </a:lnSpc>
                <a:spcBef>
                  <a:spcPts val="550"/>
                </a:spcBef>
                <a:buFont typeface="Arial" panose="020B0604020202020204" pitchFamily="34" charset="0"/>
                <a:buChar char="•"/>
                <a:defRPr sz="19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68980" indent="-251460" algn="l" defTabSz="1005840" rtl="0" eaLnBrk="1" latinLnBrk="0" hangingPunct="1">
                <a:lnSpc>
                  <a:spcPct val="90000"/>
                </a:lnSpc>
                <a:spcBef>
                  <a:spcPts val="550"/>
                </a:spcBef>
                <a:buFont typeface="Arial" panose="020B0604020202020204" pitchFamily="34" charset="0"/>
                <a:buChar char="•"/>
                <a:defRPr sz="19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1900" indent="-251460" algn="l" defTabSz="1005840" rtl="0" eaLnBrk="1" latinLnBrk="0" hangingPunct="1">
                <a:lnSpc>
                  <a:spcPct val="90000"/>
                </a:lnSpc>
                <a:spcBef>
                  <a:spcPts val="550"/>
                </a:spcBef>
                <a:buFont typeface="Arial" panose="020B0604020202020204" pitchFamily="34" charset="0"/>
                <a:buChar char="•"/>
                <a:defRPr sz="19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74820" indent="-251460" algn="l" defTabSz="1005840" rtl="0" eaLnBrk="1" latinLnBrk="0" hangingPunct="1">
                <a:lnSpc>
                  <a:spcPct val="90000"/>
                </a:lnSpc>
                <a:spcBef>
                  <a:spcPts val="550"/>
                </a:spcBef>
                <a:buFont typeface="Arial" panose="020B0604020202020204" pitchFamily="34" charset="0"/>
                <a:buChar char="•"/>
                <a:defRPr sz="19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1700" spc="50" dirty="0"/>
                <a:t>816 E. Funston Street, Suite 3 | Wichita, KS 67211</a:t>
              </a:r>
            </a:p>
          </p:txBody>
        </p:sp>
        <p:sp>
          <p:nvSpPr>
            <p:cNvPr id="7" name="Text Placeholder 3">
              <a:extLst>
                <a:ext uri="{FF2B5EF4-FFF2-40B4-BE49-F238E27FC236}">
                  <a16:creationId xmlns:a16="http://schemas.microsoft.com/office/drawing/2014/main" id="{E0184713-AE01-4B26-826E-E62D6389805A}"/>
                </a:ext>
              </a:extLst>
            </p:cNvPr>
            <p:cNvSpPr txBox="1">
              <a:spLocks/>
            </p:cNvSpPr>
            <p:nvPr/>
          </p:nvSpPr>
          <p:spPr>
            <a:xfrm>
              <a:off x="6781916" y="496977"/>
              <a:ext cx="2942778" cy="222250"/>
            </a:xfrm>
            <a:prstGeom prst="rect">
              <a:avLst/>
            </a:prstGeom>
          </p:spPr>
          <p:txBody>
            <a:bodyPr/>
            <a:lstStyle>
              <a:lvl1pPr marL="0" indent="0" algn="l" defTabSz="1005840" rtl="0" eaLnBrk="1" latinLnBrk="0" hangingPunct="1">
                <a:lnSpc>
                  <a:spcPct val="90000"/>
                </a:lnSpc>
                <a:spcBef>
                  <a:spcPts val="1100"/>
                </a:spcBef>
                <a:buFont typeface="Arial" panose="020B0604020202020204" pitchFamily="34" charset="0"/>
                <a:buNone/>
                <a:defRPr sz="1200" kern="1200">
                  <a:solidFill>
                    <a:srgbClr val="61636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754380" indent="-251460" algn="l" defTabSz="1005840" rtl="0" eaLnBrk="1" latinLnBrk="0" hangingPunct="1">
                <a:lnSpc>
                  <a:spcPct val="90000"/>
                </a:lnSpc>
                <a:spcBef>
                  <a:spcPts val="550"/>
                </a:spcBef>
                <a:buFont typeface="Arial" panose="020B0604020202020204" pitchFamily="34" charset="0"/>
                <a:buChar char="•"/>
                <a:defRPr sz="26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7300" indent="-251460" algn="l" defTabSz="1005840" rtl="0" eaLnBrk="1" latinLnBrk="0" hangingPunct="1">
                <a:lnSpc>
                  <a:spcPct val="90000"/>
                </a:lnSpc>
                <a:spcBef>
                  <a:spcPts val="55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0220" indent="-251460" algn="l" defTabSz="1005840" rtl="0" eaLnBrk="1" latinLnBrk="0" hangingPunct="1">
                <a:lnSpc>
                  <a:spcPct val="90000"/>
                </a:lnSpc>
                <a:spcBef>
                  <a:spcPts val="550"/>
                </a:spcBef>
                <a:buFont typeface="Arial" panose="020B0604020202020204" pitchFamily="34" charset="0"/>
                <a:buChar char="•"/>
                <a:defRPr sz="19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3140" indent="-251460" algn="l" defTabSz="1005840" rtl="0" eaLnBrk="1" latinLnBrk="0" hangingPunct="1">
                <a:lnSpc>
                  <a:spcPct val="90000"/>
                </a:lnSpc>
                <a:spcBef>
                  <a:spcPts val="550"/>
                </a:spcBef>
                <a:buFont typeface="Arial" panose="020B0604020202020204" pitchFamily="34" charset="0"/>
                <a:buChar char="•"/>
                <a:defRPr sz="19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66060" indent="-251460" algn="l" defTabSz="1005840" rtl="0" eaLnBrk="1" latinLnBrk="0" hangingPunct="1">
                <a:lnSpc>
                  <a:spcPct val="90000"/>
                </a:lnSpc>
                <a:spcBef>
                  <a:spcPts val="550"/>
                </a:spcBef>
                <a:buFont typeface="Arial" panose="020B0604020202020204" pitchFamily="34" charset="0"/>
                <a:buChar char="•"/>
                <a:defRPr sz="19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68980" indent="-251460" algn="l" defTabSz="1005840" rtl="0" eaLnBrk="1" latinLnBrk="0" hangingPunct="1">
                <a:lnSpc>
                  <a:spcPct val="90000"/>
                </a:lnSpc>
                <a:spcBef>
                  <a:spcPts val="550"/>
                </a:spcBef>
                <a:buFont typeface="Arial" panose="020B0604020202020204" pitchFamily="34" charset="0"/>
                <a:buChar char="•"/>
                <a:defRPr sz="19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1900" indent="-251460" algn="l" defTabSz="1005840" rtl="0" eaLnBrk="1" latinLnBrk="0" hangingPunct="1">
                <a:lnSpc>
                  <a:spcPct val="90000"/>
                </a:lnSpc>
                <a:spcBef>
                  <a:spcPts val="550"/>
                </a:spcBef>
                <a:buFont typeface="Arial" panose="020B0604020202020204" pitchFamily="34" charset="0"/>
                <a:buChar char="•"/>
                <a:defRPr sz="19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74820" indent="-251460" algn="l" defTabSz="1005840" rtl="0" eaLnBrk="1" latinLnBrk="0" hangingPunct="1">
                <a:lnSpc>
                  <a:spcPct val="90000"/>
                </a:lnSpc>
                <a:spcBef>
                  <a:spcPts val="550"/>
                </a:spcBef>
                <a:buFont typeface="Arial" panose="020B0604020202020204" pitchFamily="34" charset="0"/>
                <a:buChar char="•"/>
                <a:defRPr sz="19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dirty="0"/>
                <a:t>Warehouse or Distribution Facility</a:t>
              </a:r>
            </a:p>
          </p:txBody>
        </p:sp>
      </p:grpSp>
      <p:pic>
        <p:nvPicPr>
          <p:cNvPr id="15" name="Picture 14" descr="Diagram, schematic&#10;&#10;Description automatically generated">
            <a:extLst>
              <a:ext uri="{FF2B5EF4-FFF2-40B4-BE49-F238E27FC236}">
                <a16:creationId xmlns:a16="http://schemas.microsoft.com/office/drawing/2014/main" id="{1FC196C3-5034-4E14-8D39-8985696B2F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55" t="8014" r="15152" b="15734"/>
          <a:stretch/>
        </p:blipFill>
        <p:spPr>
          <a:xfrm rot="5400000">
            <a:off x="2211598" y="631225"/>
            <a:ext cx="5362296" cy="696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4216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6">
            <a:extLst>
              <a:ext uri="{FF2B5EF4-FFF2-40B4-BE49-F238E27FC236}">
                <a16:creationId xmlns:a16="http://schemas.microsoft.com/office/drawing/2014/main" id="{3C7278F8-650F-594C-ACB6-1F1A08FD87ED}"/>
              </a:ext>
            </a:extLst>
          </p:cNvPr>
          <p:cNvSpPr txBox="1">
            <a:spLocks/>
          </p:cNvSpPr>
          <p:nvPr/>
        </p:nvSpPr>
        <p:spPr>
          <a:xfrm>
            <a:off x="275824" y="201567"/>
            <a:ext cx="3751805" cy="508301"/>
          </a:xfrm>
          <a:prstGeom prst="rect">
            <a:avLst/>
          </a:prstGeom>
        </p:spPr>
        <p:txBody>
          <a:bodyPr/>
          <a:lstStyle>
            <a:lvl1pPr algn="l" defTabSz="10058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 spc="300">
                <a:solidFill>
                  <a:schemeClr val="bg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en-US" dirty="0"/>
              <a:t>FOR LEASE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157435-85DF-3947-8C37-9480530B782B}"/>
              </a:ext>
            </a:extLst>
          </p:cNvPr>
          <p:cNvSpPr txBox="1"/>
          <p:nvPr/>
        </p:nvSpPr>
        <p:spPr>
          <a:xfrm>
            <a:off x="10490200" y="204893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8D04B09-9CBC-437F-811E-460EC898034A}"/>
              </a:ext>
            </a:extLst>
          </p:cNvPr>
          <p:cNvGrpSpPr/>
          <p:nvPr/>
        </p:nvGrpSpPr>
        <p:grpSpPr>
          <a:xfrm>
            <a:off x="4114800" y="251502"/>
            <a:ext cx="5667776" cy="490949"/>
            <a:chOff x="5181600" y="228278"/>
            <a:chExt cx="4543094" cy="490949"/>
          </a:xfrm>
        </p:grpSpPr>
        <p:sp>
          <p:nvSpPr>
            <p:cNvPr id="5" name="Text Placeholder 2">
              <a:extLst>
                <a:ext uri="{FF2B5EF4-FFF2-40B4-BE49-F238E27FC236}">
                  <a16:creationId xmlns:a16="http://schemas.microsoft.com/office/drawing/2014/main" id="{562ECD1B-A6A8-4ED2-83F9-72621CEAD3B0}"/>
                </a:ext>
              </a:extLst>
            </p:cNvPr>
            <p:cNvSpPr txBox="1">
              <a:spLocks/>
            </p:cNvSpPr>
            <p:nvPr/>
          </p:nvSpPr>
          <p:spPr>
            <a:xfrm>
              <a:off x="5181600" y="228278"/>
              <a:ext cx="4532225" cy="328869"/>
            </a:xfrm>
            <a:prstGeom prst="rect">
              <a:avLst/>
            </a:prstGeom>
          </p:spPr>
          <p:txBody>
            <a:bodyPr/>
            <a:lstStyle>
              <a:lvl1pPr marL="0" indent="0" algn="l" defTabSz="1005840" rtl="0" eaLnBrk="1" latinLnBrk="0" hangingPunct="1">
                <a:lnSpc>
                  <a:spcPct val="90000"/>
                </a:lnSpc>
                <a:spcBef>
                  <a:spcPts val="1100"/>
                </a:spcBef>
                <a:buFont typeface="Arial" panose="020B0604020202020204" pitchFamily="34" charset="0"/>
                <a:buNone/>
                <a:defRPr sz="3080" b="0" i="0" kern="1200">
                  <a:solidFill>
                    <a:srgbClr val="616362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1pPr>
              <a:lvl2pPr marL="754380" indent="-251460" algn="l" defTabSz="1005840" rtl="0" eaLnBrk="1" latinLnBrk="0" hangingPunct="1">
                <a:lnSpc>
                  <a:spcPct val="90000"/>
                </a:lnSpc>
                <a:spcBef>
                  <a:spcPts val="550"/>
                </a:spcBef>
                <a:buFont typeface="Arial" panose="020B0604020202020204" pitchFamily="34" charset="0"/>
                <a:buChar char="•"/>
                <a:defRPr sz="26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7300" indent="-251460" algn="l" defTabSz="1005840" rtl="0" eaLnBrk="1" latinLnBrk="0" hangingPunct="1">
                <a:lnSpc>
                  <a:spcPct val="90000"/>
                </a:lnSpc>
                <a:spcBef>
                  <a:spcPts val="55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0220" indent="-251460" algn="l" defTabSz="1005840" rtl="0" eaLnBrk="1" latinLnBrk="0" hangingPunct="1">
                <a:lnSpc>
                  <a:spcPct val="90000"/>
                </a:lnSpc>
                <a:spcBef>
                  <a:spcPts val="550"/>
                </a:spcBef>
                <a:buFont typeface="Arial" panose="020B0604020202020204" pitchFamily="34" charset="0"/>
                <a:buChar char="•"/>
                <a:defRPr sz="19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3140" indent="-251460" algn="l" defTabSz="1005840" rtl="0" eaLnBrk="1" latinLnBrk="0" hangingPunct="1">
                <a:lnSpc>
                  <a:spcPct val="90000"/>
                </a:lnSpc>
                <a:spcBef>
                  <a:spcPts val="550"/>
                </a:spcBef>
                <a:buFont typeface="Arial" panose="020B0604020202020204" pitchFamily="34" charset="0"/>
                <a:buChar char="•"/>
                <a:defRPr sz="19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66060" indent="-251460" algn="l" defTabSz="1005840" rtl="0" eaLnBrk="1" latinLnBrk="0" hangingPunct="1">
                <a:lnSpc>
                  <a:spcPct val="90000"/>
                </a:lnSpc>
                <a:spcBef>
                  <a:spcPts val="550"/>
                </a:spcBef>
                <a:buFont typeface="Arial" panose="020B0604020202020204" pitchFamily="34" charset="0"/>
                <a:buChar char="•"/>
                <a:defRPr sz="19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68980" indent="-251460" algn="l" defTabSz="1005840" rtl="0" eaLnBrk="1" latinLnBrk="0" hangingPunct="1">
                <a:lnSpc>
                  <a:spcPct val="90000"/>
                </a:lnSpc>
                <a:spcBef>
                  <a:spcPts val="550"/>
                </a:spcBef>
                <a:buFont typeface="Arial" panose="020B0604020202020204" pitchFamily="34" charset="0"/>
                <a:buChar char="•"/>
                <a:defRPr sz="19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1900" indent="-251460" algn="l" defTabSz="1005840" rtl="0" eaLnBrk="1" latinLnBrk="0" hangingPunct="1">
                <a:lnSpc>
                  <a:spcPct val="90000"/>
                </a:lnSpc>
                <a:spcBef>
                  <a:spcPts val="550"/>
                </a:spcBef>
                <a:buFont typeface="Arial" panose="020B0604020202020204" pitchFamily="34" charset="0"/>
                <a:buChar char="•"/>
                <a:defRPr sz="19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74820" indent="-251460" algn="l" defTabSz="1005840" rtl="0" eaLnBrk="1" latinLnBrk="0" hangingPunct="1">
                <a:lnSpc>
                  <a:spcPct val="90000"/>
                </a:lnSpc>
                <a:spcBef>
                  <a:spcPts val="550"/>
                </a:spcBef>
                <a:buFont typeface="Arial" panose="020B0604020202020204" pitchFamily="34" charset="0"/>
                <a:buChar char="•"/>
                <a:defRPr sz="19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1700" spc="50" dirty="0"/>
                <a:t>816 E. Funston Street, Suite 3  | Wichita, KS 67211</a:t>
              </a:r>
            </a:p>
          </p:txBody>
        </p:sp>
        <p:sp>
          <p:nvSpPr>
            <p:cNvPr id="6" name="Text Placeholder 3">
              <a:extLst>
                <a:ext uri="{FF2B5EF4-FFF2-40B4-BE49-F238E27FC236}">
                  <a16:creationId xmlns:a16="http://schemas.microsoft.com/office/drawing/2014/main" id="{F952410D-E43F-4DB5-8BC8-12CB0269A0EC}"/>
                </a:ext>
              </a:extLst>
            </p:cNvPr>
            <p:cNvSpPr txBox="1">
              <a:spLocks/>
            </p:cNvSpPr>
            <p:nvPr/>
          </p:nvSpPr>
          <p:spPr>
            <a:xfrm>
              <a:off x="6781916" y="496977"/>
              <a:ext cx="2942778" cy="222250"/>
            </a:xfrm>
            <a:prstGeom prst="rect">
              <a:avLst/>
            </a:prstGeom>
          </p:spPr>
          <p:txBody>
            <a:bodyPr/>
            <a:lstStyle>
              <a:lvl1pPr marL="0" indent="0" algn="l" defTabSz="1005840" rtl="0" eaLnBrk="1" latinLnBrk="0" hangingPunct="1">
                <a:lnSpc>
                  <a:spcPct val="90000"/>
                </a:lnSpc>
                <a:spcBef>
                  <a:spcPts val="1100"/>
                </a:spcBef>
                <a:buFont typeface="Arial" panose="020B0604020202020204" pitchFamily="34" charset="0"/>
                <a:buNone/>
                <a:defRPr sz="1200" kern="1200">
                  <a:solidFill>
                    <a:srgbClr val="61636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754380" indent="-251460" algn="l" defTabSz="1005840" rtl="0" eaLnBrk="1" latinLnBrk="0" hangingPunct="1">
                <a:lnSpc>
                  <a:spcPct val="90000"/>
                </a:lnSpc>
                <a:spcBef>
                  <a:spcPts val="550"/>
                </a:spcBef>
                <a:buFont typeface="Arial" panose="020B0604020202020204" pitchFamily="34" charset="0"/>
                <a:buChar char="•"/>
                <a:defRPr sz="26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7300" indent="-251460" algn="l" defTabSz="1005840" rtl="0" eaLnBrk="1" latinLnBrk="0" hangingPunct="1">
                <a:lnSpc>
                  <a:spcPct val="90000"/>
                </a:lnSpc>
                <a:spcBef>
                  <a:spcPts val="55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0220" indent="-251460" algn="l" defTabSz="1005840" rtl="0" eaLnBrk="1" latinLnBrk="0" hangingPunct="1">
                <a:lnSpc>
                  <a:spcPct val="90000"/>
                </a:lnSpc>
                <a:spcBef>
                  <a:spcPts val="550"/>
                </a:spcBef>
                <a:buFont typeface="Arial" panose="020B0604020202020204" pitchFamily="34" charset="0"/>
                <a:buChar char="•"/>
                <a:defRPr sz="19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3140" indent="-251460" algn="l" defTabSz="1005840" rtl="0" eaLnBrk="1" latinLnBrk="0" hangingPunct="1">
                <a:lnSpc>
                  <a:spcPct val="90000"/>
                </a:lnSpc>
                <a:spcBef>
                  <a:spcPts val="550"/>
                </a:spcBef>
                <a:buFont typeface="Arial" panose="020B0604020202020204" pitchFamily="34" charset="0"/>
                <a:buChar char="•"/>
                <a:defRPr sz="19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66060" indent="-251460" algn="l" defTabSz="1005840" rtl="0" eaLnBrk="1" latinLnBrk="0" hangingPunct="1">
                <a:lnSpc>
                  <a:spcPct val="90000"/>
                </a:lnSpc>
                <a:spcBef>
                  <a:spcPts val="550"/>
                </a:spcBef>
                <a:buFont typeface="Arial" panose="020B0604020202020204" pitchFamily="34" charset="0"/>
                <a:buChar char="•"/>
                <a:defRPr sz="19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68980" indent="-251460" algn="l" defTabSz="1005840" rtl="0" eaLnBrk="1" latinLnBrk="0" hangingPunct="1">
                <a:lnSpc>
                  <a:spcPct val="90000"/>
                </a:lnSpc>
                <a:spcBef>
                  <a:spcPts val="550"/>
                </a:spcBef>
                <a:buFont typeface="Arial" panose="020B0604020202020204" pitchFamily="34" charset="0"/>
                <a:buChar char="•"/>
                <a:defRPr sz="19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1900" indent="-251460" algn="l" defTabSz="1005840" rtl="0" eaLnBrk="1" latinLnBrk="0" hangingPunct="1">
                <a:lnSpc>
                  <a:spcPct val="90000"/>
                </a:lnSpc>
                <a:spcBef>
                  <a:spcPts val="550"/>
                </a:spcBef>
                <a:buFont typeface="Arial" panose="020B0604020202020204" pitchFamily="34" charset="0"/>
                <a:buChar char="•"/>
                <a:defRPr sz="19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74820" indent="-251460" algn="l" defTabSz="1005840" rtl="0" eaLnBrk="1" latinLnBrk="0" hangingPunct="1">
                <a:lnSpc>
                  <a:spcPct val="90000"/>
                </a:lnSpc>
                <a:spcBef>
                  <a:spcPts val="550"/>
                </a:spcBef>
                <a:buFont typeface="Arial" panose="020B0604020202020204" pitchFamily="34" charset="0"/>
                <a:buChar char="•"/>
                <a:defRPr sz="19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dirty="0"/>
                <a:t>Warehouse or Distribution Facility</a:t>
              </a:r>
            </a:p>
          </p:txBody>
        </p:sp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997793E-6F92-4FA0-939D-9CA1A917A3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AERIAL VIEW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061CD961-7A03-4009-8889-B3EFC4CEB104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1137907" y="1549400"/>
            <a:ext cx="7062454" cy="5175242"/>
          </a:xfrm>
        </p:spPr>
      </p:pic>
    </p:spTree>
    <p:extLst>
      <p:ext uri="{BB962C8B-B14F-4D97-AF65-F5344CB8AC3E}">
        <p14:creationId xmlns:p14="http://schemas.microsoft.com/office/powerpoint/2010/main" val="5591542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713</TotalTime>
  <Words>243</Words>
  <Application>Microsoft Office PowerPoint</Application>
  <PresentationFormat>Custom</PresentationFormat>
  <Paragraphs>64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Georgia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Meghan Wolfe</dc:creator>
  <cp:lastModifiedBy>Stephanie Stuber</cp:lastModifiedBy>
  <cp:revision>37</cp:revision>
  <cp:lastPrinted>2018-06-19T13:04:31Z</cp:lastPrinted>
  <dcterms:created xsi:type="dcterms:W3CDTF">2018-06-11T19:37:19Z</dcterms:created>
  <dcterms:modified xsi:type="dcterms:W3CDTF">2023-08-14T21:36:32Z</dcterms:modified>
</cp:coreProperties>
</file>